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4567628-B633-4FCB-85D9-DF2E8C882CF6}">
  <a:tblStyle styleId="{14567628-B633-4FCB-85D9-DF2E8C882C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La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7b2868cf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7b2868cf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7a95da18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7a95da18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7b2868cf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7b2868cf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7cca3ab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7cca3ab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7cca3abd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7cca3abd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50425d9604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50425d9604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0425d9604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50425d9604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74cac08e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74cac08e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50425d9604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50425d9604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27a95da1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27a95da1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7b2868cf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7b2868cf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7b2868cf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7b2868cf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7b2868cf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7b2868cf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7b2868c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7b2868c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6cbd6e3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26cbd6e3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7.png"/><Relationship Id="rId8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2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30.jpg"/><Relationship Id="rId6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mailto:Trails@Ascutneytrails.com" TargetMode="External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Relationship Id="rId4" Type="http://schemas.openxmlformats.org/officeDocument/2006/relationships/hyperlink" Target="mailto:youth@ascutneytrail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12200" y="2891000"/>
            <a:ext cx="8520600" cy="13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ATA Annual Member Meeting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12200" y="3974000"/>
            <a:ext cx="8208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Reading, Weathersfield, West Windsor and Windsor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Vermont</a:t>
            </a:r>
            <a:br>
              <a:rPr lang="en">
                <a:solidFill>
                  <a:schemeClr val="lt1"/>
                </a:solidFill>
              </a:rPr>
            </a:br>
            <a:br>
              <a:rPr lang="en">
                <a:solidFill>
                  <a:schemeClr val="lt1"/>
                </a:solidFill>
              </a:rPr>
            </a:br>
            <a:r>
              <a:rPr i="1" lang="en">
                <a:solidFill>
                  <a:schemeClr val="lt1"/>
                </a:solidFill>
              </a:rPr>
              <a:t>June 2023</a:t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8844" y="3709700"/>
            <a:ext cx="1321187" cy="13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/>
        </p:nvSpPr>
        <p:spPr>
          <a:xfrm>
            <a:off x="1118925" y="464050"/>
            <a:ext cx="726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2" title=" and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375" y="1747925"/>
            <a:ext cx="4292904" cy="332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3612675" y="1409225"/>
            <a:ext cx="88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FY2023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4499175" y="1409225"/>
            <a:ext cx="88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FY2024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1003175" y="1409225"/>
            <a:ext cx="253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July 1 - June 30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Treasurer’s Report/Budget Review 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40"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397" y="1865100"/>
            <a:ext cx="2577046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5400" y="2361072"/>
            <a:ext cx="2577050" cy="42136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6175575" y="1409225"/>
            <a:ext cx="88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Lato"/>
                <a:ea typeface="Lato"/>
                <a:cs typeface="Lato"/>
                <a:sym typeface="Lato"/>
              </a:rPr>
              <a:t>As of today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p23"/>
          <p:cNvGraphicFramePr/>
          <p:nvPr/>
        </p:nvGraphicFramePr>
        <p:xfrm>
          <a:off x="870763" y="1619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{14567628-B633-4FCB-85D9-DF2E8C882CF6}</a:tableStyleId>
              </a:tblPr>
              <a:tblGrid>
                <a:gridCol w="1112375"/>
                <a:gridCol w="1350425"/>
                <a:gridCol w="1392975"/>
                <a:gridCol w="1386075"/>
                <a:gridCol w="14296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2019 ATA Memberships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2020 ATA Memberships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2021 ATA Memberships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2022 ATA Memberships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New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99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79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63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44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Returning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77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124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187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180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Total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176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203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250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224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0" name="Google Shape;180;p23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Memberships Recap &amp; Volunteer Hours</a:t>
            </a:r>
            <a:endParaRPr sz="13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"/>
              <a:t>Erik Schutz</a:t>
            </a:r>
            <a:endParaRPr sz="1440"/>
          </a:p>
        </p:txBody>
      </p:sp>
      <p:graphicFrame>
        <p:nvGraphicFramePr>
          <p:cNvPr id="181" name="Google Shape;181;p23"/>
          <p:cNvGraphicFramePr/>
          <p:nvPr/>
        </p:nvGraphicFramePr>
        <p:xfrm>
          <a:off x="1983138" y="3771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{14567628-B633-4FCB-85D9-DF2E8C882CF6}</a:tableStyleId>
              </a:tblPr>
              <a:tblGrid>
                <a:gridCol w="1350425"/>
                <a:gridCol w="1392975"/>
                <a:gridCol w="1386075"/>
                <a:gridCol w="14296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2020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2021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ato"/>
                          <a:ea typeface="Lato"/>
                          <a:cs typeface="Lato"/>
                          <a:sym typeface="Lato"/>
                        </a:rPr>
                        <a:t>2022</a:t>
                      </a:r>
                      <a:endParaRPr b="1" sz="12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0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Lato"/>
                          <a:ea typeface="Lato"/>
                          <a:cs typeface="Lato"/>
                          <a:sym typeface="Lato"/>
                        </a:rPr>
                        <a:t>Volunteer Hours</a:t>
                      </a:r>
                      <a:endParaRPr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994 hours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1302 hours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X hours</a:t>
                      </a:r>
                      <a:endParaRPr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Vermont 50 - Bicycle and Running Race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Vermont Overland - Maple Run and Overland Gravel Ride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Ragnar - 24 hour relay trail run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Gnar Weasels - Mountain Bike Race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Bicycle Race to Summit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Flow State Mountain Bike Festival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ATA Jump Jam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Ascutney Day - Summit Celebration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7" name="Google Shape;187;p24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 on Ascutney Mountain</a:t>
            </a:r>
            <a:endParaRPr sz="13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"/>
              <a:t>Erik Schutz</a:t>
            </a:r>
            <a:endParaRPr sz="1440"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421" y="4015400"/>
            <a:ext cx="2082525" cy="8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5700" y="1033602"/>
            <a:ext cx="1403251" cy="146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3674" y="2892470"/>
            <a:ext cx="2082525" cy="46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8499" y="1486761"/>
            <a:ext cx="1403250" cy="139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8545" y="3016063"/>
            <a:ext cx="1668937" cy="8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37848" y="3797357"/>
            <a:ext cx="1403250" cy="1346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ATA Trail Management Stats</a:t>
            </a:r>
            <a:endParaRPr sz="13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"/>
              <a:t>Erik Schutz</a:t>
            </a:r>
            <a:endParaRPr sz="1440"/>
          </a:p>
        </p:txBody>
      </p:sp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439125" y="1424225"/>
            <a:ext cx="1726500" cy="232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6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Base to Summit Hiking Trails</a:t>
            </a:r>
            <a:endParaRPr b="1">
              <a:solidFill>
                <a:schemeClr val="dk1"/>
              </a:solidFill>
            </a:endParaRPr>
          </a:p>
          <a:p>
            <a:pPr indent="-28733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000">
                <a:solidFill>
                  <a:schemeClr val="dk1"/>
                </a:solidFill>
              </a:rPr>
              <a:t>Windsor Trail</a:t>
            </a:r>
            <a:endParaRPr sz="1000">
              <a:solidFill>
                <a:schemeClr val="dk1"/>
              </a:solidFill>
            </a:endParaRPr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000">
                <a:solidFill>
                  <a:schemeClr val="dk1"/>
                </a:solidFill>
              </a:rPr>
              <a:t>Weathersfield Trail</a:t>
            </a:r>
            <a:endParaRPr sz="1000">
              <a:solidFill>
                <a:schemeClr val="dk1"/>
              </a:solidFill>
            </a:endParaRPr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000">
                <a:solidFill>
                  <a:schemeClr val="dk1"/>
                </a:solidFill>
              </a:rPr>
              <a:t>Brownsville Trail</a:t>
            </a:r>
            <a:endParaRPr sz="1000">
              <a:solidFill>
                <a:schemeClr val="dk1"/>
              </a:solidFill>
            </a:endParaRPr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000">
                <a:solidFill>
                  <a:schemeClr val="dk1"/>
                </a:solidFill>
              </a:rPr>
              <a:t>Bicentennial Trail</a:t>
            </a:r>
            <a:endParaRPr sz="1000">
              <a:solidFill>
                <a:schemeClr val="dk1"/>
              </a:solidFill>
            </a:endParaRPr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000">
                <a:solidFill>
                  <a:schemeClr val="dk1"/>
                </a:solidFill>
              </a:rPr>
              <a:t>Futures Trail</a:t>
            </a:r>
            <a:endParaRPr sz="1000">
              <a:solidFill>
                <a:schemeClr val="dk1"/>
              </a:solidFill>
            </a:endParaRPr>
          </a:p>
          <a:p>
            <a:pPr indent="-28733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000">
                <a:solidFill>
                  <a:schemeClr val="dk1"/>
                </a:solidFill>
              </a:rPr>
              <a:t>AO Trail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0" name="Google Shape;200;p25"/>
          <p:cNvSpPr txBox="1"/>
          <p:nvPr>
            <p:ph idx="1" type="body"/>
          </p:nvPr>
        </p:nvSpPr>
        <p:spPr>
          <a:xfrm>
            <a:off x="2401075" y="1424225"/>
            <a:ext cx="1409100" cy="232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45</a:t>
            </a:r>
            <a:r>
              <a:rPr b="1" lang="en" sz="4500">
                <a:solidFill>
                  <a:schemeClr val="dk1"/>
                </a:solidFill>
              </a:rPr>
              <a:t> </a:t>
            </a:r>
            <a:r>
              <a:rPr b="1" lang="en" sz="2400">
                <a:solidFill>
                  <a:schemeClr val="dk1"/>
                </a:solidFill>
              </a:rPr>
              <a:t>miles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</a:t>
            </a:r>
            <a:r>
              <a:rPr b="1" lang="en" sz="1000">
                <a:solidFill>
                  <a:schemeClr val="dk1"/>
                </a:solidFill>
              </a:rPr>
              <a:t>ublic land trails “mapped”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01" name="Google Shape;201;p25"/>
          <p:cNvSpPr txBox="1"/>
          <p:nvPr>
            <p:ph idx="1" type="body"/>
          </p:nvPr>
        </p:nvSpPr>
        <p:spPr>
          <a:xfrm>
            <a:off x="3867450" y="1424225"/>
            <a:ext cx="1409100" cy="232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3</a:t>
            </a:r>
            <a:r>
              <a:rPr b="1" lang="en" sz="4400">
                <a:solidFill>
                  <a:schemeClr val="dk1"/>
                </a:solidFill>
              </a:rPr>
              <a:t>5</a:t>
            </a:r>
            <a:r>
              <a:rPr b="1" lang="en" sz="4500">
                <a:solidFill>
                  <a:schemeClr val="dk1"/>
                </a:solidFill>
              </a:rPr>
              <a:t> </a:t>
            </a:r>
            <a:r>
              <a:rPr b="1" lang="en" sz="2400">
                <a:solidFill>
                  <a:schemeClr val="dk1"/>
                </a:solidFill>
              </a:rPr>
              <a:t>miles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Private land trails “unmapped”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5606100" y="1424225"/>
            <a:ext cx="1409100" cy="232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chemeClr val="dk1"/>
                </a:solidFill>
              </a:rPr>
              <a:t>$1M</a:t>
            </a:r>
            <a:r>
              <a:rPr b="1" lang="en" sz="4500">
                <a:solidFill>
                  <a:schemeClr val="dk1"/>
                </a:solidFill>
              </a:rPr>
              <a:t>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Worth of trail infrastructure on public land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203" name="Google Shape;203;p25"/>
          <p:cNvSpPr txBox="1"/>
          <p:nvPr>
            <p:ph idx="1" type="body"/>
          </p:nvPr>
        </p:nvSpPr>
        <p:spPr>
          <a:xfrm>
            <a:off x="7212925" y="1424225"/>
            <a:ext cx="1409100" cy="2325300"/>
          </a:xfrm>
          <a:prstGeom prst="rect">
            <a:avLst/>
          </a:prstGeom>
          <a:solidFill>
            <a:srgbClr val="EFEFEF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dk1"/>
                </a:solidFill>
              </a:rPr>
              <a:t>$50k</a:t>
            </a:r>
            <a:r>
              <a:rPr b="1" lang="en" sz="4300">
                <a:solidFill>
                  <a:schemeClr val="dk1"/>
                </a:solidFill>
              </a:rPr>
              <a:t> 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Future planned projects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729450" y="1635650"/>
            <a:ext cx="7688700" cy="27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>
                <a:solidFill>
                  <a:schemeClr val="dk1"/>
                </a:solidFill>
              </a:rPr>
              <a:t>(UVMBA) Upper Valley Mountain Bike Association - VMBA Chapter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>
                <a:solidFill>
                  <a:schemeClr val="dk1"/>
                </a:solidFill>
              </a:rPr>
              <a:t>(WAMBA) Woodstock Area Mountain Bike Association - VMBA Chapter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>
                <a:solidFill>
                  <a:schemeClr val="dk1"/>
                </a:solidFill>
              </a:rPr>
              <a:t>(UVTA) Upper Valley Trails Alliance -  Norwich, VT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>
                <a:solidFill>
                  <a:schemeClr val="dk1"/>
                </a:solidFill>
              </a:rPr>
              <a:t>Norwich Trails - Norwich, VT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>
                <a:solidFill>
                  <a:schemeClr val="dk1"/>
                </a:solidFill>
              </a:rPr>
              <a:t>Trescott Land - Hanover, NH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>
                <a:solidFill>
                  <a:schemeClr val="dk1"/>
                </a:solidFill>
              </a:rPr>
              <a:t>(ATA) Ascutney Trails Association - VMBA Chapter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9" name="Google Shape;209;p26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 Trail Organization (Upper Valley)</a:t>
            </a:r>
            <a:endParaRPr sz="13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"/>
              <a:t>Erik Schutz</a:t>
            </a:r>
            <a:endParaRPr sz="144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>
            <p:ph idx="1" type="body"/>
          </p:nvPr>
        </p:nvSpPr>
        <p:spPr>
          <a:xfrm>
            <a:off x="729450" y="1635650"/>
            <a:ext cx="7688700" cy="27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29257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Two Board of Director openings to fill this year</a:t>
            </a:r>
            <a:endParaRPr>
              <a:solidFill>
                <a:schemeClr val="dk1"/>
              </a:solidFill>
            </a:endParaRPr>
          </a:p>
          <a:p>
            <a:pPr indent="-29257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If you are someone good with numbers, detail oriented (think treasurer) or sales/marketing knowledge/experience we’d love to have you join us</a:t>
            </a:r>
            <a:endParaRPr>
              <a:solidFill>
                <a:schemeClr val="dk1"/>
              </a:solidFill>
            </a:endParaRPr>
          </a:p>
          <a:p>
            <a:pPr indent="-282733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Communications &amp; Social Media</a:t>
            </a:r>
            <a:endParaRPr>
              <a:solidFill>
                <a:schemeClr val="dk1"/>
              </a:solidFill>
            </a:endParaRPr>
          </a:p>
          <a:p>
            <a:pPr indent="-282733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Fundraising &amp; Sponsorships</a:t>
            </a:r>
            <a:endParaRPr>
              <a:solidFill>
                <a:schemeClr val="dk1"/>
              </a:solidFill>
            </a:endParaRPr>
          </a:p>
          <a:p>
            <a:pPr indent="-292576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Board diversity is important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Nominations &amp; voting!</a:t>
            </a:r>
            <a:endParaRPr b="1">
              <a:solidFill>
                <a:schemeClr val="dk1"/>
              </a:solidFill>
            </a:endParaRPr>
          </a:p>
          <a:p>
            <a:pPr indent="-282733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Aaron Day nominated</a:t>
            </a:r>
            <a:r>
              <a:rPr lang="en" sz="1100">
                <a:solidFill>
                  <a:schemeClr val="dk1"/>
                </a:solidFill>
              </a:rPr>
              <a:t> Mike Andersen and Tim Banker for re-election. Matt Pronovost seconded</a:t>
            </a:r>
            <a:endParaRPr sz="1100">
              <a:solidFill>
                <a:schemeClr val="dk1"/>
              </a:solidFill>
            </a:endParaRPr>
          </a:p>
          <a:p>
            <a:pPr indent="-28273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Erik Schutz nominated Granzia Gaudencja, Mike Andersen seconded</a:t>
            </a:r>
            <a:endParaRPr sz="1100">
              <a:solidFill>
                <a:schemeClr val="dk1"/>
              </a:solidFill>
            </a:endParaRPr>
          </a:p>
          <a:p>
            <a:pPr indent="-28273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Rob Knight nominated Wendi Reuter-Lorenz, Jim Lyall seconded.</a:t>
            </a:r>
            <a:endParaRPr sz="1100">
              <a:solidFill>
                <a:schemeClr val="dk1"/>
              </a:solidFill>
            </a:endParaRPr>
          </a:p>
          <a:p>
            <a:pPr indent="-282733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100">
                <a:solidFill>
                  <a:schemeClr val="dk1"/>
                </a:solidFill>
              </a:rPr>
              <a:t>ATA members unanimously approved the nominations and Granzia, Wendi, Tim and Mike start their 2 year terms as ATA board members.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5" name="Google Shape;215;p27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of Director Openings</a:t>
            </a:r>
            <a:endParaRPr sz="13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"/>
              <a:t>Erik Schutz</a:t>
            </a:r>
            <a:endParaRPr sz="144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 txBox="1"/>
          <p:nvPr>
            <p:ph type="title"/>
          </p:nvPr>
        </p:nvSpPr>
        <p:spPr>
          <a:xfrm>
            <a:off x="169800" y="532075"/>
            <a:ext cx="8520600" cy="9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ATA Members!</a:t>
            </a:r>
            <a:br>
              <a:rPr lang="en"/>
            </a:br>
            <a:r>
              <a:rPr lang="en">
                <a:solidFill>
                  <a:schemeClr val="dk1"/>
                </a:solidFill>
              </a:rPr>
              <a:t>Enjoy Ascutney!</a:t>
            </a:r>
            <a:endParaRPr sz="1440">
              <a:solidFill>
                <a:schemeClr val="dk1"/>
              </a:solidFill>
            </a:endParaRPr>
          </a:p>
        </p:txBody>
      </p:sp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647375"/>
            <a:ext cx="7550346" cy="334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/>
              <a:t>2023 ATA Annual Meeting Agenda</a:t>
            </a:r>
            <a:endParaRPr sz="2440"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7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Introduction: Board Members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Flow Trail/Park/Pump Track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Trails Updates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Hiking Activities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Planned Trailwork / Signage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Operations - Website/Communications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Youth Group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Treasurer's</a:t>
            </a:r>
            <a:r>
              <a:rPr lang="en" sz="4000">
                <a:solidFill>
                  <a:schemeClr val="dk1"/>
                </a:solidFill>
              </a:rPr>
              <a:t> Report/Budget Review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Membership Recap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Event Recap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Trail Stats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Partner Organizations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Board of Director Openings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046" y="1853850"/>
            <a:ext cx="2277049" cy="227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40"/>
              <a:t>Our Board</a:t>
            </a:r>
            <a:endParaRPr sz="2440"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29450" y="2078875"/>
            <a:ext cx="2463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Aaron Day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Darius Long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Rob Knight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Isaac Robison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Avery Mornis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Jim Lyall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Tim Banker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Mike Andersen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Matty Pronovost</a:t>
            </a:r>
            <a:endParaRPr sz="40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4000">
                <a:solidFill>
                  <a:schemeClr val="dk1"/>
                </a:solidFill>
              </a:rPr>
              <a:t>Erik Schutz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2713650" y="514350"/>
            <a:ext cx="634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938" y="2945319"/>
            <a:ext cx="1589225" cy="156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312" y="3119203"/>
            <a:ext cx="1488450" cy="156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5325" y="1678762"/>
            <a:ext cx="1488450" cy="14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1575" y="420102"/>
            <a:ext cx="1488450" cy="14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3787" y="673839"/>
            <a:ext cx="1589225" cy="1260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7800" y="416443"/>
            <a:ext cx="941275" cy="117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66013" y="1471050"/>
            <a:ext cx="1177538" cy="14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04773" y="2944655"/>
            <a:ext cx="1347321" cy="15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0300" y="1795988"/>
            <a:ext cx="1274386" cy="1388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64675" y="1557397"/>
            <a:ext cx="1177550" cy="1561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Flow Trail/Park/Pump Track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40"/>
              <a:t>Aaron Day &amp; Matty Pronovost</a:t>
            </a:r>
            <a:endParaRPr sz="1440"/>
          </a:p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647000" y="1393825"/>
            <a:ext cx="8185200" cy="138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Andrew Goulet Skills Park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Flow Trails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Kickstands up! - GLOW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Points East - Points East </a:t>
            </a:r>
            <a:r>
              <a:rPr lang="en">
                <a:solidFill>
                  <a:schemeClr val="dk1"/>
                </a:solidFill>
              </a:rPr>
              <a:t>Acupuncture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VT Overland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Brownsville Butcher and Pantry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Windsor Pump Track/New Rec Area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 rotWithShape="1">
          <a:blip r:embed="rId3">
            <a:alphaModFix/>
          </a:blip>
          <a:srcRect b="0" l="0" r="0" t="17300"/>
          <a:stretch/>
        </p:blipFill>
        <p:spPr>
          <a:xfrm>
            <a:off x="4465574" y="2892460"/>
            <a:ext cx="2308683" cy="225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6286" y="2892461"/>
            <a:ext cx="1909286" cy="225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000" y="2892468"/>
            <a:ext cx="1909286" cy="225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 b="0" l="-28667" r="-11860" t="-40528"/>
          <a:stretch/>
        </p:blipFill>
        <p:spPr>
          <a:xfrm>
            <a:off x="6236659" y="1984675"/>
            <a:ext cx="2679240" cy="315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0926" y="4171675"/>
            <a:ext cx="3604298" cy="7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798025" y="3485475"/>
            <a:ext cx="869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Trails@ascutneytrails.com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17"/>
          <p:cNvSpPr txBox="1"/>
          <p:nvPr>
            <p:ph idx="1" type="body"/>
          </p:nvPr>
        </p:nvSpPr>
        <p:spPr>
          <a:xfrm>
            <a:off x="598425" y="1488925"/>
            <a:ext cx="8022000" cy="18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Community Partnerships: Ascutney Trail Ale :)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Off-mountain Re-openings: 2022 - Split Rock; 2023 - Hurricane Hill!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THANK YOU to off-mountain &amp; on-mountain volunteers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Co-chairing Summer Trails Comm. w/Mike Andersen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Trail Reporting/Admin/Logistics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30" name="Google Shape;130;p17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Trails Updates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40"/>
              <a:t>Darius Long</a:t>
            </a:r>
            <a:endParaRPr sz="1440"/>
          </a:p>
        </p:txBody>
      </p:sp>
      <p:pic>
        <p:nvPicPr>
          <p:cNvPr id="131" name="Google Shape;13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0726" y="145575"/>
            <a:ext cx="869700" cy="15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/>
          <p:nvPr/>
        </p:nvSpPr>
        <p:spPr>
          <a:xfrm>
            <a:off x="548550" y="1380300"/>
            <a:ext cx="5140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 Summit trails - volunteer opportunities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Brownsville Trail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Windsor Trail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Cascade Falls (Weathersfield Trail)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Futures Trail - Ascutney State Park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Bicentennial Trail - Town of WW Conservation Commission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AO Trail - Ascutney Outdoors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Game of Logging - Chainsaw Safety Class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Ascutney Day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X people signed in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Approximately $300 in donations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Half sandwiches, chips and cookies, 4 gallons of water and ATA Tent - hiked up to the stone hut site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1825" y="0"/>
            <a:ext cx="3182177" cy="23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/>
          <p:nvPr>
            <p:ph type="title"/>
          </p:nvPr>
        </p:nvSpPr>
        <p:spPr>
          <a:xfrm>
            <a:off x="311700" y="445050"/>
            <a:ext cx="55059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Hiking Activities &amp; Event Reviews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40"/>
              <a:t>Rob Knight &amp; Isaac Robison</a:t>
            </a:r>
            <a:endParaRPr sz="124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/>
        </p:nvSpPr>
        <p:spPr>
          <a:xfrm>
            <a:off x="424198" y="1449727"/>
            <a:ext cx="31719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Planned Trail Work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Adaptive upgrades @ Cloudspin &amp; Swoops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Upgrades to Lynx, Falls from Grace, &amp; Sluice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Climbing Trail to upper flow trails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Re-integrate old trails west of MLF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Signage and map upgrades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Maintenance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system sustainability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950" y="1449734"/>
            <a:ext cx="2535025" cy="337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7275" y="1449734"/>
            <a:ext cx="2535025" cy="3378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Planned Trailwork &amp; Signage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40"/>
              <a:t>Avery Mornis &amp; Jim Lyall</a:t>
            </a:r>
            <a:endParaRPr sz="144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idx="1" type="body"/>
          </p:nvPr>
        </p:nvSpPr>
        <p:spPr>
          <a:xfrm>
            <a:off x="729450" y="1537750"/>
            <a:ext cx="4277700" cy="28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6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3"/>
              <a:buChar char="●"/>
            </a:pPr>
            <a:r>
              <a:rPr lang="en" sz="1402">
                <a:solidFill>
                  <a:schemeClr val="dk1"/>
                </a:solidFill>
              </a:rPr>
              <a:t>Improving operational items and improving how we communicate updates:</a:t>
            </a:r>
            <a:endParaRPr sz="1402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New email provider (EmailOctopus)</a:t>
            </a:r>
            <a:endParaRPr sz="1217">
              <a:solidFill>
                <a:schemeClr val="dk1"/>
              </a:solidFill>
            </a:endParaRPr>
          </a:p>
          <a:p>
            <a:pPr indent="-305911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■"/>
            </a:pPr>
            <a:r>
              <a:rPr lang="en" sz="1217">
                <a:solidFill>
                  <a:schemeClr val="dk1"/>
                </a:solidFill>
              </a:rPr>
              <a:t>Wix website host is now charging extra subscription costs for marketing</a:t>
            </a:r>
            <a:endParaRPr sz="1217">
              <a:solidFill>
                <a:schemeClr val="dk1"/>
              </a:solidFill>
            </a:endParaRPr>
          </a:p>
          <a:p>
            <a:pPr indent="-305911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■"/>
            </a:pPr>
            <a:r>
              <a:rPr lang="en" sz="1217">
                <a:solidFill>
                  <a:schemeClr val="dk1"/>
                </a:solidFill>
              </a:rPr>
              <a:t>Auto email from TNR &amp; ThNR blog</a:t>
            </a:r>
            <a:endParaRPr sz="1217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Capturing volunteer hours</a:t>
            </a:r>
            <a:endParaRPr sz="1217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Signing up for events</a:t>
            </a:r>
            <a:endParaRPr sz="1217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Up-to-date calendar of events</a:t>
            </a:r>
            <a:endParaRPr sz="1217">
              <a:solidFill>
                <a:schemeClr val="dk1"/>
              </a:solidFill>
            </a:endParaRPr>
          </a:p>
          <a:p>
            <a:pPr indent="-3176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3"/>
              <a:buChar char="●"/>
            </a:pPr>
            <a:r>
              <a:rPr lang="en" sz="1402">
                <a:solidFill>
                  <a:schemeClr val="dk1"/>
                </a:solidFill>
              </a:rPr>
              <a:t>Evaluating lower cost or easier to use solutions</a:t>
            </a:r>
            <a:endParaRPr sz="1495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Potentially m</a:t>
            </a:r>
            <a:r>
              <a:rPr lang="en" sz="1217">
                <a:solidFill>
                  <a:schemeClr val="dk1"/>
                </a:solidFill>
              </a:rPr>
              <a:t>igrating to another website solution, payment provider, etc.</a:t>
            </a:r>
            <a:endParaRPr sz="1217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Taking down the merch</a:t>
            </a:r>
            <a:endParaRPr sz="1217">
              <a:solidFill>
                <a:schemeClr val="dk1"/>
              </a:solidFill>
            </a:endParaRPr>
          </a:p>
          <a:p>
            <a:pPr indent="-305911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18"/>
              <a:buChar char="○"/>
            </a:pPr>
            <a:r>
              <a:rPr lang="en" sz="1217">
                <a:solidFill>
                  <a:schemeClr val="dk1"/>
                </a:solidFill>
              </a:rPr>
              <a:t>Swapping out how we collect payments</a:t>
            </a:r>
            <a:endParaRPr sz="1217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495">
              <a:solidFill>
                <a:schemeClr val="dk1"/>
              </a:solidFill>
            </a:endParaRPr>
          </a:p>
        </p:txBody>
      </p:sp>
      <p:sp>
        <p:nvSpPr>
          <p:cNvPr id="152" name="Google Shape;152;p20"/>
          <p:cNvSpPr txBox="1"/>
          <p:nvPr>
            <p:ph type="title"/>
          </p:nvPr>
        </p:nvSpPr>
        <p:spPr>
          <a:xfrm>
            <a:off x="311700" y="445050"/>
            <a:ext cx="85206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Operations - Website/Communications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40"/>
              <a:t>Tim Banker &amp; Jim Congdon</a:t>
            </a:r>
            <a:endParaRPr sz="1440"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9550" y="1537750"/>
            <a:ext cx="3832049" cy="353422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/>
        </p:nvSpPr>
        <p:spPr>
          <a:xfrm>
            <a:off x="4342950" y="1159100"/>
            <a:ext cx="155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950" y="614700"/>
            <a:ext cx="3797251" cy="379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>
            <p:ph type="title"/>
          </p:nvPr>
        </p:nvSpPr>
        <p:spPr>
          <a:xfrm>
            <a:off x="311700" y="445050"/>
            <a:ext cx="5505900" cy="7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Youth Group 2023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40"/>
              <a:t>John Brodie</a:t>
            </a:r>
            <a:endParaRPr sz="1240"/>
          </a:p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>
            <a:off x="661050" y="1416450"/>
            <a:ext cx="4172700" cy="31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Starting Sunday, June 11th at 3pm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Will follow a multiple “session” format 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First 3 weeks up to July 4th Holiday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Second late Summer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Third for the Fall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We will need volunteers to help lead rides, and will ask people to sign up just so we have an idea on attendees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Contact: </a:t>
            </a:r>
            <a:r>
              <a:rPr lang="en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youth@ascutneytrails.com</a:t>
            </a:r>
            <a:endParaRPr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>
                <a:solidFill>
                  <a:schemeClr val="dk1"/>
                </a:solidFill>
              </a:rPr>
              <a:t>Will again ride in West Windsor 4th of July Parade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Kids (and parents) decorate their bikes to ride in the parade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